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96" r:id="rId2"/>
    <p:sldId id="273" r:id="rId3"/>
    <p:sldId id="293" r:id="rId4"/>
    <p:sldId id="256" r:id="rId5"/>
    <p:sldId id="260" r:id="rId6"/>
    <p:sldId id="298" r:id="rId7"/>
    <p:sldId id="300" r:id="rId8"/>
    <p:sldId id="299" r:id="rId9"/>
    <p:sldId id="302" r:id="rId10"/>
    <p:sldId id="284" r:id="rId11"/>
    <p:sldId id="263" r:id="rId12"/>
    <p:sldId id="265" r:id="rId13"/>
    <p:sldId id="262" r:id="rId14"/>
    <p:sldId id="259" r:id="rId15"/>
    <p:sldId id="266" r:id="rId16"/>
    <p:sldId id="267" r:id="rId17"/>
    <p:sldId id="269" r:id="rId18"/>
    <p:sldId id="294" r:id="rId19"/>
    <p:sldId id="270" r:id="rId20"/>
    <p:sldId id="274" r:id="rId21"/>
    <p:sldId id="271" r:id="rId22"/>
    <p:sldId id="272" r:id="rId23"/>
    <p:sldId id="301" r:id="rId24"/>
    <p:sldId id="303" r:id="rId25"/>
    <p:sldId id="276" r:id="rId26"/>
    <p:sldId id="277" r:id="rId27"/>
    <p:sldId id="261" r:id="rId28"/>
    <p:sldId id="286" r:id="rId29"/>
    <p:sldId id="278" r:id="rId30"/>
    <p:sldId id="279" r:id="rId31"/>
    <p:sldId id="280" r:id="rId32"/>
    <p:sldId id="281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F18C8-733D-49DD-8DA0-4BBFC243237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A291-A2A4-4A4E-80A5-D180D62B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1048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5BAE-6C1E-44E1-BD03-A809D109DB4C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A291-A2A4-4A4E-80A5-D180D62B0C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B9A82D-FD74-4043-88FF-2DC8A598918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374EDD-CEBC-4C85-851B-CC61F01E7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nsite.unc.edu/wm/rh/3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c/SorbonneParis04113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4/Front_of_the_Sorbonn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965A-31E4-4FC4-9918-55DF1793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10 – TUẦN 14</a:t>
            </a:r>
            <a:b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064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6969" y="-1"/>
            <a:ext cx="5143387" cy="609601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TRƯNG CỦA LÃNH ĐỊA</a:t>
            </a:r>
          </a:p>
        </p:txBody>
      </p:sp>
      <p:sp>
        <p:nvSpPr>
          <p:cNvPr id="1048648" name="Freeform 3"/>
          <p:cNvSpPr/>
          <p:nvPr/>
        </p:nvSpPr>
        <p:spPr bwMode="gray">
          <a:xfrm>
            <a:off x="6119921" y="667556"/>
            <a:ext cx="1339850" cy="10572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8649" name="Freeform 12"/>
          <p:cNvSpPr/>
          <p:nvPr/>
        </p:nvSpPr>
        <p:spPr bwMode="gray">
          <a:xfrm>
            <a:off x="2158136" y="816948"/>
            <a:ext cx="1341437" cy="10588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Nhóm 35"/>
          <p:cNvGrpSpPr/>
          <p:nvPr/>
        </p:nvGrpSpPr>
        <p:grpSpPr>
          <a:xfrm>
            <a:off x="3200400" y="1186816"/>
            <a:ext cx="2817476" cy="3619429"/>
            <a:chOff x="4413024" y="2403577"/>
            <a:chExt cx="2098787" cy="30117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8654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655" name="AutoShape 5"/>
            <p:cNvSpPr>
              <a:spLocks noChangeArrowheads="1"/>
            </p:cNvSpPr>
            <p:nvPr/>
          </p:nvSpPr>
          <p:spPr bwMode="gray">
            <a:xfrm>
              <a:off x="4626386" y="2403577"/>
              <a:ext cx="1703994" cy="343978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656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657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Nhóm 36"/>
          <p:cNvGrpSpPr/>
          <p:nvPr/>
        </p:nvGrpSpPr>
        <p:grpSpPr>
          <a:xfrm>
            <a:off x="6172200" y="1137356"/>
            <a:ext cx="2819400" cy="3668890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8658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659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412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660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661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48663" name="Rectangle 2"/>
          <p:cNvSpPr/>
          <p:nvPr/>
        </p:nvSpPr>
        <p:spPr>
          <a:xfrm>
            <a:off x="457200" y="1752600"/>
            <a:ext cx="2572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cơ sở kinh tế khép kín, mang tính chất tự nhiên, tự cấp, tự túc.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48664" name="Rectangle 15"/>
          <p:cNvSpPr/>
          <p:nvPr/>
        </p:nvSpPr>
        <p:spPr>
          <a:xfrm>
            <a:off x="3429001" y="17526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đơn vị chính trị độc lập có quân đội, thuế khóa.. riêng.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48665" name="Right Arrow 22"/>
          <p:cNvSpPr/>
          <p:nvPr/>
        </p:nvSpPr>
        <p:spPr bwMode="auto">
          <a:xfrm>
            <a:off x="304800" y="5410200"/>
            <a:ext cx="1676400" cy="914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8666" name="TextBox 23"/>
          <p:cNvSpPr txBox="1"/>
          <p:nvPr/>
        </p:nvSpPr>
        <p:spPr>
          <a:xfrm>
            <a:off x="1600200" y="5334000"/>
            <a:ext cx="6548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Chế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độ phong kiến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quyền</a:t>
            </a:r>
            <a:endParaRPr lang="en-US" sz="30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48668" name="TextBox 14"/>
          <p:cNvSpPr txBox="1"/>
          <p:nvPr/>
        </p:nvSpPr>
        <p:spPr>
          <a:xfrm>
            <a:off x="3755922" y="1138535"/>
            <a:ext cx="177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69" name="TextBox 20"/>
          <p:cNvSpPr txBox="1"/>
          <p:nvPr/>
        </p:nvSpPr>
        <p:spPr>
          <a:xfrm>
            <a:off x="6858000" y="1066800"/>
            <a:ext cx="17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Nhóm 35"/>
          <p:cNvGrpSpPr/>
          <p:nvPr/>
        </p:nvGrpSpPr>
        <p:grpSpPr>
          <a:xfrm>
            <a:off x="228600" y="1219200"/>
            <a:ext cx="2817476" cy="3619428"/>
            <a:chOff x="4413024" y="2403578"/>
            <a:chExt cx="2098787" cy="301174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3170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4" name="TextBox 14"/>
          <p:cNvSpPr txBox="1"/>
          <p:nvPr/>
        </p:nvSpPr>
        <p:spPr>
          <a:xfrm>
            <a:off x="1066800" y="1143000"/>
            <a:ext cx="157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</a:p>
        </p:txBody>
      </p:sp>
      <p:sp>
        <p:nvSpPr>
          <p:cNvPr id="35" name="Rectangle 15"/>
          <p:cNvSpPr/>
          <p:nvPr/>
        </p:nvSpPr>
        <p:spPr>
          <a:xfrm>
            <a:off x="6324600" y="1905000"/>
            <a:ext cx="256618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Lãnh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chúa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Rectangle 15"/>
          <p:cNvSpPr/>
          <p:nvPr/>
        </p:nvSpPr>
        <p:spPr>
          <a:xfrm rot="5400000">
            <a:off x="7258734" y="2796117"/>
            <a:ext cx="12954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Bóc</a:t>
            </a: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lột</a:t>
            </a:r>
            <a:endParaRPr lang="en-US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8" name="Rectangle 15"/>
          <p:cNvSpPr/>
          <p:nvPr/>
        </p:nvSpPr>
        <p:spPr>
          <a:xfrm>
            <a:off x="6324600" y="3276600"/>
            <a:ext cx="2514600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Nông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nô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 bwMode="auto">
          <a:xfrm>
            <a:off x="7620000" y="2515394"/>
            <a:ext cx="0" cy="989806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6096000" y="4191000"/>
            <a:ext cx="304800" cy="158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15"/>
          <p:cNvSpPr/>
          <p:nvPr/>
        </p:nvSpPr>
        <p:spPr>
          <a:xfrm>
            <a:off x="6324600" y="3832452"/>
            <a:ext cx="2514600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Nông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nô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/>
      <p:bldP spid="1048648" grpId="0" animBg="1"/>
      <p:bldP spid="1048649" grpId="0" animBg="1"/>
      <p:bldP spid="1048663" grpId="0"/>
      <p:bldP spid="1048664" grpId="0"/>
      <p:bldP spid="1048665" grpId="0" animBg="1"/>
      <p:bldP spid="1048666" grpId="0"/>
      <p:bldP spid="1048668" grpId="0"/>
      <p:bldP spid="1048669" grpId="0"/>
      <p:bldP spid="34" grpId="0"/>
      <p:bldP spid="35" grpId="0"/>
      <p:bldP spid="36" grpId="0"/>
      <p:bldP spid="3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op-8-webgame-nuoc-ngoai-hay-nhat-trong-nam-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540142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hate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357166"/>
            <a:ext cx="8572560" cy="6246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2"/>
          <p:cNvSpPr txBox="1"/>
          <p:nvPr/>
        </p:nvSpPr>
        <p:spPr>
          <a:xfrm>
            <a:off x="457200" y="1600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đi tuần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828800" y="801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562600" y="849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 canh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5532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 lâu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609600" y="5498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Chòi canh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772400" y="4648200"/>
            <a:ext cx="12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treo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7543800" y="5867400"/>
            <a:ext cx="12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 đài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o_chuc_mot_lanh_dia_phong_kien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399402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254"/>
            <a:ext cx="8534400" cy="627114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_0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3725" y="685800"/>
            <a:ext cx="7462075" cy="55626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_0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914400"/>
            <a:ext cx="7014118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249886" cy="5074920"/>
          </a:xfrm>
          <a:prstGeom prst="rect">
            <a:avLst/>
          </a:prstGeom>
          <a:noFill/>
          <a:ln w="76200" cmpd="tri" algn="ctr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Kết quả hình ảnh cho HỘI CHỢ Ở ĐỨ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4800"/>
            <a:ext cx="6400800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easants working in manor field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838199"/>
            <a:ext cx="6553200" cy="531912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97156" name="Picture 3" descr="kronb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98960"/>
            <a:ext cx="9144000" cy="4643446"/>
          </a:xfrm>
          <a:prstGeom prst="rect">
            <a:avLst/>
          </a:prstGeom>
          <a:noFill/>
        </p:spPr>
      </p:pic>
      <p:sp>
        <p:nvSpPr>
          <p:cNvPr id="1048694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Chương VI: TÂY ÂU THỜI TRUNG ĐẠI</a:t>
            </a:r>
          </a:p>
        </p:txBody>
      </p:sp>
      <p:sp>
        <p:nvSpPr>
          <p:cNvPr id="1048695" name="Rounded Rectangle 7"/>
          <p:cNvSpPr/>
          <p:nvPr/>
        </p:nvSpPr>
        <p:spPr>
          <a:xfrm>
            <a:off x="0" y="646331"/>
            <a:ext cx="9144000" cy="1668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THỜI KÌ HÌNH THÀNH VÀ PHÁT TRIỂN CỦA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CHẾ ĐỘ PHONG KIẾN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XIV)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4F884639-405D-44AC-BF97-D0A2E0DB2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1152556" cy="1143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 animBg="1"/>
      <p:bldP spid="104869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7010400" cy="50104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nh dia P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399"/>
            <a:ext cx="7162800" cy="5049187"/>
          </a:xfrm>
          <a:prstGeom prst="rect">
            <a:avLst/>
          </a:prstGeom>
          <a:solidFill>
            <a:schemeClr val="folHlink"/>
          </a:solidFill>
          <a:ln w="76200" cmpd="tri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edieval bakers at 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705600" cy="519542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D6738-EB4F-4D50-AA21-685031025652}"/>
              </a:ext>
            </a:extLst>
          </p:cNvPr>
          <p:cNvSpPr/>
          <p:nvPr/>
        </p:nvSpPr>
        <p:spPr>
          <a:xfrm>
            <a:off x="304800" y="1905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706BA-53EE-481B-A314-C649D36F5E72}"/>
              </a:ext>
            </a:extLst>
          </p:cNvPr>
          <p:cNvSpPr/>
          <p:nvPr/>
        </p:nvSpPr>
        <p:spPr>
          <a:xfrm>
            <a:off x="838200" y="2503944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XI, 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016B-C06F-4F2F-8093-10EC56E726EB}"/>
              </a:ext>
            </a:extLst>
          </p:cNvPr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KÌ HÌNH THÀNH VÀ PHÁT TRIỂN CỦA CHẾ ĐỘ PHONG KIẾN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XIV)</a:t>
            </a:r>
          </a:p>
        </p:txBody>
      </p:sp>
    </p:spTree>
    <p:extLst>
      <p:ext uri="{BB962C8B-B14F-4D97-AF65-F5344CB8AC3E}">
        <p14:creationId xmlns:p14="http://schemas.microsoft.com/office/powerpoint/2010/main" val="20293104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D6738-EB4F-4D50-AA21-685031025652}"/>
              </a:ext>
            </a:extLst>
          </p:cNvPr>
          <p:cNvSpPr/>
          <p:nvPr/>
        </p:nvSpPr>
        <p:spPr>
          <a:xfrm>
            <a:off x="304800" y="1905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706BA-53EE-481B-A314-C649D36F5E72}"/>
              </a:ext>
            </a:extLst>
          </p:cNvPr>
          <p:cNvSpPr/>
          <p:nvPr/>
        </p:nvSpPr>
        <p:spPr>
          <a:xfrm>
            <a:off x="838200" y="2503944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016B-C06F-4F2F-8093-10EC56E726EB}"/>
              </a:ext>
            </a:extLst>
          </p:cNvPr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KÌ HÌNH THÀNH VÀ PHÁT TRIỂN CỦA CHẾ ĐỘ PHONG KIẾN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XIV)</a:t>
            </a:r>
          </a:p>
        </p:txBody>
      </p:sp>
    </p:spTree>
    <p:extLst>
      <p:ext uri="{BB962C8B-B14F-4D97-AF65-F5344CB8AC3E}">
        <p14:creationId xmlns:p14="http://schemas.microsoft.com/office/powerpoint/2010/main" val="9291304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543800" cy="579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239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g461550990" descr="Medieval F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772400" cy="57912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47800" y="152400"/>
            <a:ext cx="6095999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VAI TRÒ CỦA THÀNH THỊ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14243056">
            <a:off x="2802918" y="-21712"/>
            <a:ext cx="357428" cy="385918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77000">
                <a:schemeClr val="accent4">
                  <a:lumMod val="60000"/>
                  <a:lumOff val="40000"/>
                </a:schemeClr>
              </a:gs>
              <a:gs pos="0">
                <a:srgbClr val="2FA13A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16026" y="2971800"/>
            <a:ext cx="2174704" cy="3605320"/>
            <a:chOff x="625" y="1584"/>
            <a:chExt cx="1247" cy="1298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625" y="1584"/>
              <a:ext cx="1247" cy="1298"/>
              <a:chOff x="2016" y="1920"/>
              <a:chExt cx="1678" cy="168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8" cy="1683"/>
              </a:xfrm>
              <a:prstGeom prst="ellipse">
                <a:avLst/>
              </a:prstGeom>
              <a:gradFill rotWithShape="1">
                <a:gsLst>
                  <a:gs pos="0">
                    <a:srgbClr val="2F7ADF"/>
                  </a:gs>
                  <a:gs pos="100000">
                    <a:srgbClr val="2F7ADF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2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2F7AD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gray">
            <a:xfrm>
              <a:off x="669" y="1751"/>
              <a:ext cx="1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KINH TẾ</a:t>
              </a:r>
              <a:endPara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500298" y="2895600"/>
            <a:ext cx="2025742" cy="3676671"/>
            <a:chOff x="3072" y="2448"/>
            <a:chExt cx="961" cy="95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2" y="2448"/>
              <a:ext cx="961" cy="958"/>
              <a:chOff x="2016" y="1920"/>
              <a:chExt cx="1682" cy="1680"/>
            </a:xfrm>
          </p:grpSpPr>
          <p:sp>
            <p:nvSpPr>
              <p:cNvPr id="15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2" cy="1680"/>
              </a:xfrm>
              <a:prstGeom prst="ellipse">
                <a:avLst/>
              </a:prstGeom>
              <a:gradFill rotWithShape="1">
                <a:gsLst>
                  <a:gs pos="0">
                    <a:srgbClr val="5AB14B"/>
                  </a:gs>
                  <a:gs pos="100000">
                    <a:srgbClr val="5AB14B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B14B">
                      <a:gamma/>
                      <a:tint val="0"/>
                      <a:invGamma/>
                    </a:srgbClr>
                  </a:gs>
                  <a:gs pos="100000">
                    <a:srgbClr val="5AB14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" name="Text Box 24"/>
            <p:cNvSpPr txBox="1">
              <a:spLocks noChangeArrowheads="1"/>
            </p:cNvSpPr>
            <p:nvPr/>
          </p:nvSpPr>
          <p:spPr bwMode="gray">
            <a:xfrm>
              <a:off x="3072" y="2587"/>
              <a:ext cx="96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 TRỊ</a:t>
              </a:r>
            </a:p>
          </p:txBody>
        </p:sp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4643438" y="2895600"/>
            <a:ext cx="2109947" cy="3676672"/>
            <a:chOff x="2400" y="1488"/>
            <a:chExt cx="1152" cy="1152"/>
          </a:xfrm>
        </p:grpSpPr>
        <p:grpSp>
          <p:nvGrpSpPr>
            <p:cNvPr id="18" name="Group 28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20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0"/>
              <p:cNvSpPr>
                <a:spLocks/>
              </p:cNvSpPr>
              <p:nvPr/>
            </p:nvSpPr>
            <p:spPr bwMode="gray">
              <a:xfrm>
                <a:off x="2206" y="1948"/>
                <a:ext cx="1298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BA22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9" name="Text Box 31"/>
            <p:cNvSpPr txBox="1">
              <a:spLocks noChangeArrowheads="1"/>
            </p:cNvSpPr>
            <p:nvPr/>
          </p:nvSpPr>
          <p:spPr bwMode="gray">
            <a:xfrm>
              <a:off x="2400" y="1655"/>
              <a:ext cx="115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VĂN HÓA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858016" y="2819400"/>
            <a:ext cx="2122635" cy="3752871"/>
            <a:chOff x="2400" y="1488"/>
            <a:chExt cx="1152" cy="1152"/>
          </a:xfrm>
        </p:grpSpPr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25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gray">
              <a:xfrm>
                <a:off x="2206" y="1948"/>
                <a:ext cx="1298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BA22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1"/>
            <p:cNvSpPr txBox="1">
              <a:spLocks noChangeArrowheads="1"/>
            </p:cNvSpPr>
            <p:nvPr/>
          </p:nvSpPr>
          <p:spPr bwMode="gray">
            <a:xfrm>
              <a:off x="2400" y="1652"/>
              <a:ext cx="115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XÃ HỘI</a:t>
              </a:r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gray">
          <a:xfrm>
            <a:off x="4648200" y="3886200"/>
            <a:ext cx="21226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sz="2400" b="1" kern="0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kern="0" spc="-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gray">
          <a:xfrm>
            <a:off x="2514600" y="3928408"/>
            <a:ext cx="18887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PK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thống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quốc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</a:t>
            </a: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gray">
          <a:xfrm>
            <a:off x="493101" y="3886200"/>
            <a:ext cx="19452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Kinh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gray">
          <a:xfrm>
            <a:off x="6858000" y="3981271"/>
            <a:ext cx="21226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 rot="8809043">
            <a:off x="4960123" y="659032"/>
            <a:ext cx="350089" cy="2357959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77000">
                <a:schemeClr val="accent4">
                  <a:lumMod val="60000"/>
                  <a:lumOff val="40000"/>
                </a:schemeClr>
              </a:gs>
              <a:gs pos="0">
                <a:srgbClr val="2FA13A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 rot="12731626">
            <a:off x="3876155" y="735817"/>
            <a:ext cx="346185" cy="2350547"/>
          </a:xfrm>
          <a:prstGeom prst="upArrow">
            <a:avLst>
              <a:gd name="adj1" fmla="val 100000"/>
              <a:gd name="adj2" fmla="val 54398"/>
            </a:avLst>
          </a:prstGeom>
          <a:gradFill rotWithShape="1">
            <a:gsLst>
              <a:gs pos="77000">
                <a:schemeClr val="accent4">
                  <a:lumMod val="60000"/>
                  <a:lumOff val="40000"/>
                </a:schemeClr>
              </a:gs>
              <a:gs pos="0">
                <a:srgbClr val="2FA13A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1E3EC4AC-BFC1-46C9-B882-CE153EF0C22C}"/>
              </a:ext>
            </a:extLst>
          </p:cNvPr>
          <p:cNvSpPr>
            <a:spLocks noChangeArrowheads="1"/>
          </p:cNvSpPr>
          <p:nvPr/>
        </p:nvSpPr>
        <p:spPr bwMode="gray">
          <a:xfrm rot="7326284">
            <a:off x="5950392" y="17061"/>
            <a:ext cx="346185" cy="38057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77000">
                <a:schemeClr val="accent4">
                  <a:lumMod val="60000"/>
                  <a:lumOff val="40000"/>
                </a:schemeClr>
              </a:gs>
              <a:gs pos="0">
                <a:srgbClr val="2FA13A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ĐẠI HỌC OXFORD Ở ANH</a:t>
            </a:r>
          </a:p>
        </p:txBody>
      </p:sp>
      <p:pic>
        <p:nvPicPr>
          <p:cNvPr id="6" name="Picture 3" descr="oxf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47737"/>
            <a:ext cx="80436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w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1309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5257800"/>
            <a:ext cx="32766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ồ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Giec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-man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215474">
            <a:off x="2324193" y="2428415"/>
            <a:ext cx="2441429" cy="1133789"/>
          </a:xfrm>
          <a:prstGeom prst="irregularSeal2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Rôma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 rot="3048760" flipH="1" flipV="1">
            <a:off x="5822950" y="1720850"/>
            <a:ext cx="284163" cy="957263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rot="4154766" flipH="1" flipV="1">
            <a:off x="4875212" y="915988"/>
            <a:ext cx="231775" cy="12954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 rot="1949925" flipH="1" flipV="1">
            <a:off x="6477000" y="2209800"/>
            <a:ext cx="303213" cy="1219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 rot="4267582" flipH="1" flipV="1">
            <a:off x="4453547" y="2263716"/>
            <a:ext cx="371475" cy="117262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 rot="4021677" flipH="1" flipV="1">
            <a:off x="3314700" y="1485900"/>
            <a:ext cx="304800" cy="990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22"/>
          <p:cNvSpPr>
            <a:spLocks/>
          </p:cNvSpPr>
          <p:nvPr/>
        </p:nvSpPr>
        <p:spPr bwMode="auto">
          <a:xfrm rot="16714823" flipH="1" flipV="1">
            <a:off x="559593" y="5460207"/>
            <a:ext cx="252413" cy="762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 rot="3696008" flipH="1" flipV="1">
            <a:off x="1978795" y="2067805"/>
            <a:ext cx="371475" cy="1164723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0"/>
              </a:cxn>
              <a:cxn ang="0">
                <a:pos x="192" y="288"/>
              </a:cxn>
              <a:cxn ang="0">
                <a:pos x="144" y="240"/>
              </a:cxn>
              <a:cxn ang="0">
                <a:pos x="240" y="1440"/>
              </a:cxn>
              <a:cxn ang="0">
                <a:pos x="48" y="1344"/>
              </a:cxn>
              <a:cxn ang="0">
                <a:pos x="72" y="234"/>
              </a:cxn>
              <a:cxn ang="0">
                <a:pos x="0" y="288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660033"/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248400" y="533400"/>
            <a:ext cx="2590800" cy="1524000"/>
          </a:xfrm>
          <a:prstGeom prst="irregularSeal2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ĐẠI HỌC OXFORD Ở ANH</a:t>
            </a:r>
          </a:p>
        </p:txBody>
      </p:sp>
      <p:pic>
        <p:nvPicPr>
          <p:cNvPr id="6" name="Picture 5" descr="Oxford - đại học cổ kính nhất nước 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42975"/>
            <a:ext cx="8107958" cy="5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152400" y="3810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ĐẠI HỌC SORBONNE Ở PHÁP</a:t>
            </a:r>
          </a:p>
        </p:txBody>
      </p:sp>
      <p:pic>
        <p:nvPicPr>
          <p:cNvPr id="6" name="Picture 4" descr="Tập tin:SorbonneParis04113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8001000" cy="54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152400" y="3810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ĐẠI HỌC SORBONNE Ở PHÁP</a:t>
            </a:r>
          </a:p>
        </p:txBody>
      </p:sp>
      <p:pic>
        <p:nvPicPr>
          <p:cNvPr id="6" name="Picture 3" descr="Tập tin:Front of the Sorbonn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8001000" cy="5242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33400" y="762000"/>
            <a:ext cx="914400" cy="914400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76400" y="533399"/>
            <a:ext cx="7086600" cy="137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0600" y="31197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90600" y="4186535"/>
            <a:ext cx="7986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Rôma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90600" y="3653135"/>
            <a:ext cx="7247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90600" y="2590800"/>
            <a:ext cx="5418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 descr="Kết quả hình ảnh cho ngôi sao hy vọ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568152" cy="514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/>
      <p:bldP spid="14338" grpId="0"/>
      <p:bldP spid="14339" grpId="0"/>
      <p:bldP spid="14340" grpId="0"/>
      <p:bldP spid="143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62000" y="609600"/>
            <a:ext cx="914400" cy="914400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28800" y="370414"/>
            <a:ext cx="69342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99987" y="2286000"/>
            <a:ext cx="5067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38200" y="2895600"/>
            <a:ext cx="8021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khẩu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thuế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8200" y="35052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khẩu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8200" y="4579203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7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1" name="Picture 9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561975" cy="5375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13" grpId="0"/>
      <p:bldP spid="13314" grpId="0"/>
      <p:bldP spid="13315" grpId="0"/>
      <p:bldP spid="13316" grpId="0"/>
      <p:bldP spid="133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62000" y="609600"/>
            <a:ext cx="914400" cy="914400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52600" y="379449"/>
            <a:ext cx="69342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47082" y="2209800"/>
            <a:ext cx="7258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xỉ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42732" y="2814935"/>
            <a:ext cx="787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66800" y="3219271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065292" y="4343400"/>
            <a:ext cx="7773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túc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3" name="Picture 7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0"/>
            <a:ext cx="737550" cy="628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057" grpId="0"/>
      <p:bldP spid="45058" grpId="0"/>
      <p:bldP spid="45059" grpId="0"/>
      <p:bldP spid="45060" grpId="0"/>
      <p:bldP spid="450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62000" y="609600"/>
            <a:ext cx="914400" cy="914400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52600" y="685800"/>
            <a:ext cx="44614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Phường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976316" y="2438400"/>
            <a:ext cx="2205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971800" y="2971800"/>
            <a:ext cx="2192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947666" y="3500735"/>
            <a:ext cx="2462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981330" y="4034135"/>
            <a:ext cx="242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xưởng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AutoShape 7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AutoShape 9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AutoShape 11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AutoShape 13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AutoShape 15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9" name="Picture 17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050" y="2419349"/>
            <a:ext cx="648150" cy="55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033" grpId="0"/>
      <p:bldP spid="44034" grpId="0"/>
      <p:bldP spid="44035" grpId="0"/>
      <p:bldP spid="44036" grpId="0"/>
      <p:bldP spid="440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533400" y="609600"/>
            <a:ext cx="914400" cy="914400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47800" y="47249"/>
            <a:ext cx="7315200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838200" y="2209800"/>
            <a:ext cx="6921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Thúc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đẩy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16879" y="2738735"/>
            <a:ext cx="726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8200" y="32766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19802" y="4491335"/>
            <a:ext cx="7714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xóa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AutoShape 7" descr="Kết quả hình ảnh cho ngôi sao hy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7" name="Picture 9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95" y="4581524"/>
            <a:ext cx="547605" cy="523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009" grpId="0"/>
      <p:bldP spid="43010" grpId="0"/>
      <p:bldP spid="43011" grpId="0"/>
      <p:bldP spid="43012" grpId="0"/>
      <p:bldP spid="430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2259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ac_quoc_gia_phong_kien_tay_au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04800"/>
            <a:ext cx="8443191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04800" y="304800"/>
            <a:ext cx="8458200" cy="61325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D6738-EB4F-4D50-AA21-685031025652}"/>
              </a:ext>
            </a:extLst>
          </p:cNvPr>
          <p:cNvSpPr/>
          <p:nvPr/>
        </p:nvSpPr>
        <p:spPr>
          <a:xfrm>
            <a:off x="304800" y="1915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706BA-53EE-481B-A314-C649D36F5E72}"/>
              </a:ext>
            </a:extLst>
          </p:cNvPr>
          <p:cNvSpPr/>
          <p:nvPr/>
        </p:nvSpPr>
        <p:spPr>
          <a:xfrm>
            <a:off x="609600" y="2503944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man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- 476,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016B-C06F-4F2F-8093-10EC56E726EB}"/>
              </a:ext>
            </a:extLst>
          </p:cNvPr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KÌ HÌNH THÀNH VÀ PHÁT TRIỂN CỦA CHẾ ĐỘ PHONG KIẾN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XIV)</a:t>
            </a:r>
          </a:p>
        </p:txBody>
      </p:sp>
    </p:spTree>
    <p:extLst>
      <p:ext uri="{BB962C8B-B14F-4D97-AF65-F5344CB8AC3E}">
        <p14:creationId xmlns:p14="http://schemas.microsoft.com/office/powerpoint/2010/main" val="20125034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D6738-EB4F-4D50-AA21-685031025652}"/>
              </a:ext>
            </a:extLst>
          </p:cNvPr>
          <p:cNvSpPr/>
          <p:nvPr/>
        </p:nvSpPr>
        <p:spPr>
          <a:xfrm>
            <a:off x="304800" y="1676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706BA-53EE-481B-A314-C649D36F5E72}"/>
              </a:ext>
            </a:extLst>
          </p:cNvPr>
          <p:cNvSpPr/>
          <p:nvPr/>
        </p:nvSpPr>
        <p:spPr>
          <a:xfrm>
            <a:off x="762000" y="2286000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vi-VN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•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016B-C06F-4F2F-8093-10EC56E726EB}"/>
              </a:ext>
            </a:extLst>
          </p:cNvPr>
          <p:cNvSpPr/>
          <p:nvPr/>
        </p:nvSpPr>
        <p:spPr>
          <a:xfrm>
            <a:off x="304800" y="304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KÌ HÌNH THÀNH VÀ PHÁT TRIỂN CỦA CHẾ ĐỘ PHONG KIẾN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XIV)</a:t>
            </a:r>
          </a:p>
        </p:txBody>
      </p:sp>
    </p:spTree>
    <p:extLst>
      <p:ext uri="{BB962C8B-B14F-4D97-AF65-F5344CB8AC3E}">
        <p14:creationId xmlns:p14="http://schemas.microsoft.com/office/powerpoint/2010/main" val="10463782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D6738-EB4F-4D50-AA21-685031025652}"/>
              </a:ext>
            </a:extLst>
          </p:cNvPr>
          <p:cNvSpPr/>
          <p:nvPr/>
        </p:nvSpPr>
        <p:spPr>
          <a:xfrm>
            <a:off x="304800" y="1600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706BA-53EE-481B-A314-C649D36F5E72}"/>
              </a:ext>
            </a:extLst>
          </p:cNvPr>
          <p:cNvSpPr/>
          <p:nvPr/>
        </p:nvSpPr>
        <p:spPr>
          <a:xfrm>
            <a:off x="685800" y="22098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IX,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1khu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016B-C06F-4F2F-8093-10EC56E726EB}"/>
              </a:ext>
            </a:extLst>
          </p:cNvPr>
          <p:cNvSpPr/>
          <p:nvPr/>
        </p:nvSpPr>
        <p:spPr>
          <a:xfrm>
            <a:off x="304800" y="304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KÌ HÌNH THÀNH VÀ PHÁT TRIỂN CỦA CHẾ ĐỘ PHONG KIẾN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XIV)</a:t>
            </a:r>
          </a:p>
        </p:txBody>
      </p:sp>
    </p:spTree>
    <p:extLst>
      <p:ext uri="{BB962C8B-B14F-4D97-AF65-F5344CB8AC3E}">
        <p14:creationId xmlns:p14="http://schemas.microsoft.com/office/powerpoint/2010/main" val="42547561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D6738-EB4F-4D50-AA21-685031025652}"/>
              </a:ext>
            </a:extLst>
          </p:cNvPr>
          <p:cNvSpPr/>
          <p:nvPr/>
        </p:nvSpPr>
        <p:spPr>
          <a:xfrm>
            <a:off x="304800" y="1915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706BA-53EE-481B-A314-C649D36F5E72}"/>
              </a:ext>
            </a:extLst>
          </p:cNvPr>
          <p:cNvSpPr/>
          <p:nvPr/>
        </p:nvSpPr>
        <p:spPr>
          <a:xfrm>
            <a:off x="762000" y="2503944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1cơ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1đơn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016B-C06F-4F2F-8093-10EC56E726EB}"/>
              </a:ext>
            </a:extLst>
          </p:cNvPr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KÌ HÌNH THÀNH VÀ PHÁT TRIỂN CỦA CHẾ ĐỘ PHONG KIẾN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 ÂU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XIV)</a:t>
            </a:r>
          </a:p>
        </p:txBody>
      </p:sp>
    </p:spTree>
    <p:extLst>
      <p:ext uri="{BB962C8B-B14F-4D97-AF65-F5344CB8AC3E}">
        <p14:creationId xmlns:p14="http://schemas.microsoft.com/office/powerpoint/2010/main" val="62342517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286</TotalTime>
  <Words>1281</Words>
  <Application>Microsoft Office PowerPoint</Application>
  <PresentationFormat>On-screen Show (4:3)</PresentationFormat>
  <Paragraphs>116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LỚP 10 – TUẦN 14 BÀI 10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ĐẶC TRƯNG CỦA LÃNH ĐỊA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Administrator</cp:lastModifiedBy>
  <cp:revision>108</cp:revision>
  <dcterms:created xsi:type="dcterms:W3CDTF">2017-11-25T05:03:20Z</dcterms:created>
  <dcterms:modified xsi:type="dcterms:W3CDTF">2021-11-22T03:29:09Z</dcterms:modified>
</cp:coreProperties>
</file>